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5449" r:id="rId5"/>
    <p:sldId id="5450" r:id="rId6"/>
    <p:sldId id="5451" r:id="rId7"/>
    <p:sldId id="347" r:id="rId8"/>
    <p:sldId id="290" r:id="rId9"/>
    <p:sldId id="5459" r:id="rId10"/>
    <p:sldId id="349" r:id="rId11"/>
    <p:sldId id="5454" r:id="rId12"/>
    <p:sldId id="5455" r:id="rId13"/>
    <p:sldId id="5456" r:id="rId14"/>
    <p:sldId id="5457" r:id="rId15"/>
    <p:sldId id="5458" r:id="rId16"/>
    <p:sldId id="5453" r:id="rId17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B9D"/>
    <a:srgbClr val="AEB0AF"/>
    <a:srgbClr val="CEC7C1"/>
    <a:srgbClr val="8C8D90"/>
    <a:srgbClr val="D25350"/>
    <a:srgbClr val="808184"/>
    <a:srgbClr val="75767A"/>
    <a:srgbClr val="4E4F54"/>
    <a:srgbClr val="84888B"/>
    <a:srgbClr val="A04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C7E794-DBDC-C14E-9905-C6D6A9D928A9}" v="2" dt="2023-09-15T19:47:59.9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6327" autoAdjust="0"/>
  </p:normalViewPr>
  <p:slideViewPr>
    <p:cSldViewPr snapToGrid="0" showGuides="1">
      <p:cViewPr varScale="1">
        <p:scale>
          <a:sx n="128" d="100"/>
          <a:sy n="128" d="100"/>
        </p:scale>
        <p:origin x="496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te, Prasanna" userId="9188d059-a509-4d72-8a5d-95e52d955020" providerId="ADAL" clId="{B4C7E794-DBDC-C14E-9905-C6D6A9D928A9}"/>
    <pc:docChg chg="custSel modSld">
      <pc:chgData name="Date, Prasanna" userId="9188d059-a509-4d72-8a5d-95e52d955020" providerId="ADAL" clId="{B4C7E794-DBDC-C14E-9905-C6D6A9D928A9}" dt="2023-09-15T19:47:59.964" v="5"/>
      <pc:docMkLst>
        <pc:docMk/>
      </pc:docMkLst>
      <pc:sldChg chg="addSp delSp modSp mod">
        <pc:chgData name="Date, Prasanna" userId="9188d059-a509-4d72-8a5d-95e52d955020" providerId="ADAL" clId="{B4C7E794-DBDC-C14E-9905-C6D6A9D928A9}" dt="2023-09-15T19:45:47.686" v="2"/>
        <pc:sldMkLst>
          <pc:docMk/>
          <pc:sldMk cId="4039018730" sldId="5449"/>
        </pc:sldMkLst>
        <pc:spChg chg="del mod">
          <ac:chgData name="Date, Prasanna" userId="9188d059-a509-4d72-8a5d-95e52d955020" providerId="ADAL" clId="{B4C7E794-DBDC-C14E-9905-C6D6A9D928A9}" dt="2023-09-15T19:45:47.246" v="1" actId="478"/>
          <ac:spMkLst>
            <pc:docMk/>
            <pc:sldMk cId="4039018730" sldId="5449"/>
            <ac:spMk id="3" creationId="{8F530422-FB87-4B1A-8720-4CF57EA6AF3E}"/>
          </ac:spMkLst>
        </pc:spChg>
        <pc:spChg chg="add mod">
          <ac:chgData name="Date, Prasanna" userId="9188d059-a509-4d72-8a5d-95e52d955020" providerId="ADAL" clId="{B4C7E794-DBDC-C14E-9905-C6D6A9D928A9}" dt="2023-09-15T19:45:47.686" v="2"/>
          <ac:spMkLst>
            <pc:docMk/>
            <pc:sldMk cId="4039018730" sldId="5449"/>
            <ac:spMk id="6" creationId="{59B4E050-9403-DDEC-9CA0-9EA8ADCFD2A5}"/>
          </ac:spMkLst>
        </pc:spChg>
      </pc:sldChg>
      <pc:sldChg chg="addSp delSp modSp mod">
        <pc:chgData name="Date, Prasanna" userId="9188d059-a509-4d72-8a5d-95e52d955020" providerId="ADAL" clId="{B4C7E794-DBDC-C14E-9905-C6D6A9D928A9}" dt="2023-09-15T19:47:59.964" v="5"/>
        <pc:sldMkLst>
          <pc:docMk/>
          <pc:sldMk cId="333250706" sldId="5453"/>
        </pc:sldMkLst>
        <pc:spChg chg="del">
          <ac:chgData name="Date, Prasanna" userId="9188d059-a509-4d72-8a5d-95e52d955020" providerId="ADAL" clId="{B4C7E794-DBDC-C14E-9905-C6D6A9D928A9}" dt="2023-09-15T19:47:57.027" v="3" actId="478"/>
          <ac:spMkLst>
            <pc:docMk/>
            <pc:sldMk cId="333250706" sldId="5453"/>
            <ac:spMk id="3" creationId="{8F530422-FB87-4B1A-8720-4CF57EA6AF3E}"/>
          </ac:spMkLst>
        </pc:spChg>
        <pc:spChg chg="add del mod">
          <ac:chgData name="Date, Prasanna" userId="9188d059-a509-4d72-8a5d-95e52d955020" providerId="ADAL" clId="{B4C7E794-DBDC-C14E-9905-C6D6A9D928A9}" dt="2023-09-15T19:47:59.252" v="4" actId="478"/>
          <ac:spMkLst>
            <pc:docMk/>
            <pc:sldMk cId="333250706" sldId="5453"/>
            <ac:spMk id="7" creationId="{82CD75AC-06F7-91E5-2E5F-D7EA507A769A}"/>
          </ac:spMkLst>
        </pc:spChg>
        <pc:spChg chg="add mod">
          <ac:chgData name="Date, Prasanna" userId="9188d059-a509-4d72-8a5d-95e52d955020" providerId="ADAL" clId="{B4C7E794-DBDC-C14E-9905-C6D6A9D928A9}" dt="2023-09-15T19:47:59.964" v="5"/>
          <ac:spMkLst>
            <pc:docMk/>
            <pc:sldMk cId="333250706" sldId="5453"/>
            <ac:spMk id="8" creationId="{DF1D5850-70D5-3AEC-C886-02D7ABF2D1D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9/15/23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9/15/23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494F7A-66DD-4829-9AF4-30A3A0F24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392850"/>
            <a:ext cx="1644776" cy="4026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3AC615-0875-4C80-B019-11A28EDCB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411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19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411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8" y="1005840"/>
            <a:ext cx="582168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5783766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1410" y="1005840"/>
            <a:ext cx="5840589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1411" y="1527048"/>
            <a:ext cx="578557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363317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649F31-1D58-F243-85FD-74506880A33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038521-D276-4049-A4BA-98C27C6D825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2F0951-0E05-43D4-AB3F-73E5681F4301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C139F-C616-4896-A830-8F9FC5B2C2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3" name="Rectangle 256">
            <a:extLst>
              <a:ext uri="{FF2B5EF4-FFF2-40B4-BE49-F238E27FC236}">
                <a16:creationId xmlns:a16="http://schemas.microsoft.com/office/drawing/2014/main" id="{D8ACAAE2-A531-47BE-8F4F-FFC18507ED0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747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12106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0178" y="1005840"/>
            <a:ext cx="387067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379141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297709" y="1005840"/>
            <a:ext cx="38667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295175" y="1527048"/>
            <a:ext cx="3860800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19718" y="1005840"/>
            <a:ext cx="3885931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19719" y="1527048"/>
            <a:ext cx="3768204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418329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2881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9" y="1005840"/>
            <a:ext cx="28614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8609" y="1005840"/>
            <a:ext cx="2874807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88609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12952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65857"/>
            <a:ext cx="1041833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7190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1719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E4A85E-2D34-4FC1-90CE-1459D5681F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441571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6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1444753"/>
            <a:ext cx="5507832" cy="4203944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1444753"/>
            <a:ext cx="5504688" cy="4203944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135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93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9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57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682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682" y="2213184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049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hyperlink" Target="http://prasannadate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hyperlink" Target="mailto:datepa@ornl.gov" TargetMode="Externa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C3F58-DA01-43AC-9BFD-B0FCF242EE72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725771-AB11-FB47-8484-A5E67CB83F9B}"/>
              </a:ext>
            </a:extLst>
          </p:cNvPr>
          <p:cNvSpPr txBox="1"/>
          <p:nvPr userDrawn="1"/>
        </p:nvSpPr>
        <p:spPr>
          <a:xfrm>
            <a:off x="3142593" y="6606393"/>
            <a:ext cx="5906814" cy="2585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Dr. Prasanna Date |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datepa@ornl.gov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|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PrasannaDate.com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663" r:id="rId4"/>
    <p:sldLayoutId id="2147483758" r:id="rId5"/>
    <p:sldLayoutId id="2147483736" r:id="rId6"/>
    <p:sldLayoutId id="2147483759" r:id="rId7"/>
    <p:sldLayoutId id="2147483685" r:id="rId8"/>
    <p:sldLayoutId id="2147483757" r:id="rId9"/>
    <p:sldLayoutId id="2147483667" r:id="rId10"/>
    <p:sldLayoutId id="2147483725" r:id="rId11"/>
    <p:sldLayoutId id="2147483756" r:id="rId12"/>
    <p:sldLayoutId id="2147483678" r:id="rId13"/>
    <p:sldLayoutId id="2147483760" r:id="rId14"/>
    <p:sldLayoutId id="2147483761" r:id="rId15"/>
    <p:sldLayoutId id="2147483762" r:id="rId16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E490-9ECF-48B6-8179-3712D579B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482" y="1814341"/>
            <a:ext cx="9744483" cy="584775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b="1" dirty="0"/>
              <a:t>Adiabatic Quantum Support Vector Machines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0CC0DA-7EE4-4AF2-92E3-BB6B6A702A6C}"/>
              </a:ext>
            </a:extLst>
          </p:cNvPr>
          <p:cNvSpPr txBox="1"/>
          <p:nvPr/>
        </p:nvSpPr>
        <p:spPr>
          <a:xfrm>
            <a:off x="310896" y="5737412"/>
            <a:ext cx="555835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This research is supported by the Department of Energy Office of Science Advanced Scientific Computing Research program office.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CD1769-7248-60E8-DDCE-EE68152ED9EA}"/>
              </a:ext>
            </a:extLst>
          </p:cNvPr>
          <p:cNvSpPr txBox="1"/>
          <p:nvPr/>
        </p:nvSpPr>
        <p:spPr>
          <a:xfrm>
            <a:off x="310896" y="1183633"/>
            <a:ext cx="327525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+mn-lt"/>
              </a:rPr>
              <a:t>Q</a:t>
            </a:r>
            <a:r>
              <a:rPr lang="en-US" dirty="0">
                <a:solidFill>
                  <a:schemeClr val="bg1"/>
                </a:solidFill>
              </a:rPr>
              <a:t>CE23 Tutorial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– 09/21/2023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9B4E050-9403-DDEC-9CA0-9EA8ADCFD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483" y="2886076"/>
            <a:ext cx="5115117" cy="1977486"/>
          </a:xfrm>
        </p:spPr>
        <p:txBody>
          <a:bodyPr/>
          <a:lstStyle/>
          <a:p>
            <a:pPr algn="r"/>
            <a:r>
              <a:rPr lang="en-US" sz="1800" b="1" dirty="0"/>
              <a:t>In-Saeng Suh, Prasanna Date, Francisco Rios, Antonio Coello Perez, Kathleen Hamilton, Mayanka Chandra Shekar, John Gounley and Georgia Tourassi</a:t>
            </a:r>
          </a:p>
          <a:p>
            <a:pPr algn="r"/>
            <a:r>
              <a:rPr lang="en-US" sz="1800" b="1" dirty="0"/>
              <a:t>Oak Ridge National Laboratory</a:t>
            </a:r>
          </a:p>
          <a:p>
            <a:pPr algn="r"/>
            <a:r>
              <a:rPr lang="en-US" sz="1800" b="1" dirty="0"/>
              <a:t>Dong Jun Woun</a:t>
            </a:r>
          </a:p>
          <a:p>
            <a:pPr algn="r"/>
            <a:r>
              <a:rPr lang="en-US" sz="1800" b="1" dirty="0"/>
              <a:t>University of Tennessee- Knoxville </a:t>
            </a:r>
          </a:p>
        </p:txBody>
      </p:sp>
    </p:spTree>
    <p:extLst>
      <p:ext uri="{BB962C8B-B14F-4D97-AF65-F5344CB8AC3E}">
        <p14:creationId xmlns:p14="http://schemas.microsoft.com/office/powerpoint/2010/main" val="4039018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DF39-9993-3757-7D22-6C222818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 with Number of Features</a:t>
            </a:r>
          </a:p>
        </p:txBody>
      </p:sp>
      <p:pic>
        <p:nvPicPr>
          <p:cNvPr id="5" name="Content Placeholder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D0E67956-588C-4A0F-AD35-A40877E42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519" y="1654175"/>
            <a:ext cx="10120312" cy="4048125"/>
          </a:xfrm>
        </p:spPr>
      </p:pic>
    </p:spTree>
    <p:extLst>
      <p:ext uri="{BB962C8B-B14F-4D97-AF65-F5344CB8AC3E}">
        <p14:creationId xmlns:p14="http://schemas.microsoft.com/office/powerpoint/2010/main" val="2313830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4A51F-F30A-A271-409A-28B1CDEB2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 with Number of Data Points</a:t>
            </a:r>
          </a:p>
        </p:txBody>
      </p:sp>
      <p:pic>
        <p:nvPicPr>
          <p:cNvPr id="5" name="Content Placeholder 4" descr="A graph with numbers and a number of points&#10;&#10;Description automatically generated">
            <a:extLst>
              <a:ext uri="{FF2B5EF4-FFF2-40B4-BE49-F238E27FC236}">
                <a16:creationId xmlns:a16="http://schemas.microsoft.com/office/drawing/2014/main" id="{074F1850-7862-7DCE-443D-63F046BC3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519" y="1654175"/>
            <a:ext cx="10120312" cy="4048125"/>
          </a:xfrm>
        </p:spPr>
      </p:pic>
    </p:spTree>
    <p:extLst>
      <p:ext uri="{BB962C8B-B14F-4D97-AF65-F5344CB8AC3E}">
        <p14:creationId xmlns:p14="http://schemas.microsoft.com/office/powerpoint/2010/main" val="3979758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36E47-DF44-C400-48B0-338AD1ED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530DA5-695D-F49B-D52A-D6298B52D8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Support Vector Machines</a:t>
                </a:r>
              </a:p>
              <a:p>
                <a:r>
                  <a:rPr lang="en-US" dirty="0"/>
                  <a:t>Quantum Computers to train SVMs</a:t>
                </a:r>
              </a:p>
              <a:p>
                <a:r>
                  <a:rPr lang="en-US" dirty="0"/>
                  <a:t>Formulate SVM training problem into QUBO problem</a:t>
                </a:r>
              </a:p>
              <a:p>
                <a:r>
                  <a:rPr lang="en-US" dirty="0"/>
                  <a:t>Results</a:t>
                </a:r>
              </a:p>
              <a:p>
                <a:pPr lvl="1"/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latin typeface="+mn-lt"/>
                  </a:rPr>
                  <a:t>versus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Retains Accuracy</a:t>
                </a:r>
              </a:p>
              <a:p>
                <a:pPr lvl="1"/>
                <a:r>
                  <a:rPr lang="en-US" dirty="0"/>
                  <a:t>Speedup on large number of features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530DA5-695D-F49B-D52A-D6298B52D8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8" t="-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69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E490-9ECF-48B6-8179-3712D579B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482" y="1814341"/>
            <a:ext cx="9744483" cy="584775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b="1" dirty="0"/>
              <a:t>Thank You!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0CC0DA-7EE4-4AF2-92E3-BB6B6A702A6C}"/>
              </a:ext>
            </a:extLst>
          </p:cNvPr>
          <p:cNvSpPr txBox="1"/>
          <p:nvPr/>
        </p:nvSpPr>
        <p:spPr>
          <a:xfrm>
            <a:off x="310896" y="5737412"/>
            <a:ext cx="555835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This research is supported by the Department of Energy Office of Science Advanced Scientific Computing Research program office.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CD1769-7248-60E8-DDCE-EE68152ED9EA}"/>
              </a:ext>
            </a:extLst>
          </p:cNvPr>
          <p:cNvSpPr txBox="1"/>
          <p:nvPr/>
        </p:nvSpPr>
        <p:spPr>
          <a:xfrm>
            <a:off x="310896" y="1183633"/>
            <a:ext cx="327525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+mn-lt"/>
              </a:rPr>
              <a:t>Q</a:t>
            </a:r>
            <a:r>
              <a:rPr lang="en-US" dirty="0">
                <a:solidFill>
                  <a:schemeClr val="bg1"/>
                </a:solidFill>
              </a:rPr>
              <a:t>CE23 Tutorial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– 09/21/2023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F1D5850-70D5-3AEC-C886-02D7ABF2D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483" y="2886076"/>
            <a:ext cx="5115117" cy="1977486"/>
          </a:xfrm>
        </p:spPr>
        <p:txBody>
          <a:bodyPr/>
          <a:lstStyle/>
          <a:p>
            <a:pPr algn="r"/>
            <a:r>
              <a:rPr lang="en-US" sz="1800" b="1" dirty="0"/>
              <a:t>In-Saeng Suh, Prasanna Date, Francisco Rios, Antonio Coello Perez, Kathleen Hamilton, Mayanka Chandra Shekar, John Gounley and Georgia Tourassi</a:t>
            </a:r>
          </a:p>
          <a:p>
            <a:pPr algn="r"/>
            <a:r>
              <a:rPr lang="en-US" sz="1800" b="1" dirty="0"/>
              <a:t>Oak Ridge National Laboratory</a:t>
            </a:r>
          </a:p>
          <a:p>
            <a:pPr algn="r"/>
            <a:r>
              <a:rPr lang="en-US" sz="1800" b="1" dirty="0"/>
              <a:t>Dong Jun Woun</a:t>
            </a:r>
          </a:p>
          <a:p>
            <a:pPr algn="r"/>
            <a:r>
              <a:rPr lang="en-US" sz="1800" b="1" dirty="0"/>
              <a:t>University of Tennessee- Knoxville </a:t>
            </a:r>
          </a:p>
        </p:txBody>
      </p:sp>
    </p:spTree>
    <p:extLst>
      <p:ext uri="{BB962C8B-B14F-4D97-AF65-F5344CB8AC3E}">
        <p14:creationId xmlns:p14="http://schemas.microsoft.com/office/powerpoint/2010/main" val="33325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5B94-348A-5DE3-7C7D-B35783AB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1DCA6-77F2-16C2-2873-809E2842F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5" y="1529043"/>
            <a:ext cx="11430000" cy="4691004"/>
          </a:xfrm>
        </p:spPr>
        <p:txBody>
          <a:bodyPr/>
          <a:lstStyle/>
          <a:p>
            <a:r>
              <a:rPr lang="en-US" sz="2400" dirty="0"/>
              <a:t>Research Scientist at ORNL (2019 - Present)</a:t>
            </a:r>
          </a:p>
          <a:p>
            <a:r>
              <a:rPr lang="en-US" sz="2400" dirty="0"/>
              <a:t>Education</a:t>
            </a:r>
          </a:p>
          <a:p>
            <a:pPr lvl="1"/>
            <a:r>
              <a:rPr lang="en-US" sz="2000" dirty="0"/>
              <a:t>Ph.D., M.S., M.Eng. from RPI, New York (2019)</a:t>
            </a:r>
          </a:p>
          <a:p>
            <a:pPr lvl="1"/>
            <a:r>
              <a:rPr lang="en-US" sz="2000"/>
              <a:t>B.Eng</a:t>
            </a:r>
            <a:r>
              <a:rPr lang="en-US" sz="2000" dirty="0"/>
              <a:t>. from BITS </a:t>
            </a:r>
            <a:r>
              <a:rPr lang="en-US" sz="2000" dirty="0" err="1"/>
              <a:t>Pilani</a:t>
            </a:r>
            <a:r>
              <a:rPr lang="en-US" sz="2000" dirty="0"/>
              <a:t>, India (2014)</a:t>
            </a:r>
          </a:p>
          <a:p>
            <a:r>
              <a:rPr lang="en-US" sz="2400" dirty="0"/>
              <a:t>Featured on 2022 Forbes 30 Under 30 Asia list</a:t>
            </a:r>
          </a:p>
          <a:p>
            <a:r>
              <a:rPr lang="en-US" sz="2400" dirty="0"/>
              <a:t>2023 R&amp;D 100 Award Winner</a:t>
            </a:r>
          </a:p>
          <a:p>
            <a:r>
              <a:rPr lang="en-US" sz="2400" dirty="0"/>
              <a:t>Associate Editor for IEEE TNNLS, Editorial Board Member for Nature Scientific Reports, Frontiers in Neuroscience, and Frontiers in Photonics</a:t>
            </a:r>
          </a:p>
          <a:p>
            <a:r>
              <a:rPr lang="en-US" sz="2400" dirty="0"/>
              <a:t>Research Interests: Neuromorphic AI, Quantum 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31CC2-A88F-3DFF-B208-7024CC203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117" y="409215"/>
            <a:ext cx="2415828" cy="301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9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B88D-7562-3ED7-727A-C3C8B78AD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FF047-D130-3A04-8A22-9600B60A4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  <a:p>
            <a:r>
              <a:rPr lang="en-US" dirty="0"/>
              <a:t>Why Quantum Computing?</a:t>
            </a:r>
          </a:p>
          <a:p>
            <a:r>
              <a:rPr lang="en-US" dirty="0"/>
              <a:t>Formulation for Adiabatic Quantum Computers</a:t>
            </a:r>
          </a:p>
        </p:txBody>
      </p:sp>
    </p:spTree>
    <p:extLst>
      <p:ext uri="{BB962C8B-B14F-4D97-AF65-F5344CB8AC3E}">
        <p14:creationId xmlns:p14="http://schemas.microsoft.com/office/powerpoint/2010/main" val="318794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076C9-F4E1-284C-8AF9-D52E85E7A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DCC764-D654-7843-A5BE-9827BDFB2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Machine learning model used for data classification</a:t>
                </a:r>
              </a:p>
              <a:p>
                <a:r>
                  <a:rPr lang="en-US" dirty="0"/>
                  <a:t>Produces the most robust classifiers</a:t>
                </a:r>
              </a:p>
              <a:p>
                <a:r>
                  <a:rPr lang="en-US" dirty="0"/>
                  <a:t>Trains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DCC764-D654-7843-A5BE-9827BDFB2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8" t="-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8C9BEEF-95D2-084D-A04A-75758E1D6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917" y="3548560"/>
            <a:ext cx="3793235" cy="2683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471481-6178-1542-A0DE-B2181B1AB1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94" t="7618" r="14938" b="5041"/>
          <a:stretch/>
        </p:blipFill>
        <p:spPr>
          <a:xfrm>
            <a:off x="7386638" y="2588233"/>
            <a:ext cx="4029075" cy="382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6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EF04F-10D5-4344-B172-777F9214E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Quantum Computing?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A29E131-2039-B940-B7A8-0CFE68680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6" t="14446" r="3726" b="-1"/>
          <a:stretch/>
        </p:blipFill>
        <p:spPr>
          <a:xfrm>
            <a:off x="6275835" y="2262336"/>
            <a:ext cx="5486400" cy="339073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987C99-EA18-5941-95D1-023FA6DDEA9C}"/>
              </a:ext>
            </a:extLst>
          </p:cNvPr>
          <p:cNvSpPr txBox="1"/>
          <p:nvPr/>
        </p:nvSpPr>
        <p:spPr>
          <a:xfrm>
            <a:off x="7665804" y="5519328"/>
            <a:ext cx="280498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+mn-lt"/>
              </a:rPr>
              <a:t>(Tunnel through the hill)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0C58810-2D83-7B43-BA82-208B2DB9E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6" t="3627" r="3726" b="84727"/>
          <a:stretch/>
        </p:blipFill>
        <p:spPr>
          <a:xfrm>
            <a:off x="6325097" y="1451718"/>
            <a:ext cx="5486400" cy="4615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5EACDE-756E-044F-B54A-E1E3516E059E}"/>
              </a:ext>
            </a:extLst>
          </p:cNvPr>
          <p:cNvSpPr txBox="1"/>
          <p:nvPr/>
        </p:nvSpPr>
        <p:spPr>
          <a:xfrm>
            <a:off x="8024314" y="1888561"/>
            <a:ext cx="198943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+mn-lt"/>
              </a:rPr>
              <a:t>(Climb the hill)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6E157C-10D1-324D-B7AA-6DE456FEA781}"/>
              </a:ext>
            </a:extLst>
          </p:cNvPr>
          <p:cNvSpPr txBox="1"/>
          <p:nvPr/>
        </p:nvSpPr>
        <p:spPr>
          <a:xfrm>
            <a:off x="429766" y="1831639"/>
            <a:ext cx="5486400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Superposition, entanglement and tunneling</a:t>
            </a:r>
          </a:p>
          <a:p>
            <a:pPr algn="l">
              <a:lnSpc>
                <a:spcPct val="90000"/>
              </a:lnSpc>
            </a:pPr>
            <a:endParaRPr lang="en-US" sz="3200" dirty="0">
              <a:latin typeface="+mn-lt"/>
            </a:endParaRPr>
          </a:p>
          <a:p>
            <a:pPr marL="457200" indent="-4572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Exponentially faster than classical computers on certain problems</a:t>
            </a:r>
          </a:p>
        </p:txBody>
      </p:sp>
    </p:spTree>
    <p:extLst>
      <p:ext uri="{BB962C8B-B14F-4D97-AF65-F5344CB8AC3E}">
        <p14:creationId xmlns:p14="http://schemas.microsoft.com/office/powerpoint/2010/main" val="315688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DFF20-A970-F35B-74BE-D8B6612F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Adiabatic Quantum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49136-0B03-791F-DE61-EF420477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5" y="1653735"/>
            <a:ext cx="6846124" cy="4047778"/>
          </a:xfrm>
        </p:spPr>
        <p:txBody>
          <a:bodyPr/>
          <a:lstStyle/>
          <a:p>
            <a:r>
              <a:rPr lang="en-US" dirty="0"/>
              <a:t>Scalable in the near-term</a:t>
            </a:r>
          </a:p>
          <a:p>
            <a:r>
              <a:rPr lang="en-US" dirty="0"/>
              <a:t>Reasonably reliable performance</a:t>
            </a:r>
          </a:p>
          <a:p>
            <a:r>
              <a:rPr lang="en-US" dirty="0"/>
              <a:t>5000+ qubits</a:t>
            </a:r>
          </a:p>
          <a:p>
            <a:r>
              <a:rPr lang="en-US" dirty="0"/>
              <a:t>Solver for the quadratic unconstrained binary optimization (QUBO) problem</a:t>
            </a:r>
          </a:p>
          <a:p>
            <a:r>
              <a:rPr lang="en-US" dirty="0"/>
              <a:t>QUBO is NP-hard</a:t>
            </a:r>
          </a:p>
          <a:p>
            <a:endParaRPr lang="en-US" dirty="0"/>
          </a:p>
        </p:txBody>
      </p:sp>
      <p:pic>
        <p:nvPicPr>
          <p:cNvPr id="1026" name="Picture 2" descr="The Advantage™ Quantum Computer | D-Wave">
            <a:extLst>
              <a:ext uri="{FF2B5EF4-FFF2-40B4-BE49-F238E27FC236}">
                <a16:creationId xmlns:a16="http://schemas.microsoft.com/office/drawing/2014/main" id="{15804153-1D65-33BA-EBDC-1B754878F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468" y="938515"/>
            <a:ext cx="4320299" cy="498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904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6FA4C-3FD5-6E41-B373-40301449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for Adiabatic Quantum Computers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E58AB-667D-3E41-84BA-6C037C902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94" t="7618" r="14938" b="5041"/>
          <a:stretch/>
        </p:blipFill>
        <p:spPr>
          <a:xfrm>
            <a:off x="5675181" y="949470"/>
            <a:ext cx="3753673" cy="3565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6E5430-B4F4-D94E-AD63-D4EE8CBD9802}"/>
                  </a:ext>
                </a:extLst>
              </p:cNvPr>
              <p:cNvSpPr txBox="1"/>
              <p:nvPr/>
            </p:nvSpPr>
            <p:spPr>
              <a:xfrm>
                <a:off x="597932" y="1168538"/>
                <a:ext cx="4424362" cy="1563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/>
                  <a:t>Original SVM Problem:</a:t>
                </a:r>
              </a:p>
              <a:p>
                <a:pPr>
                  <a:lnSpc>
                    <a:spcPct val="90000"/>
                  </a:lnSpc>
                </a:pPr>
                <a:endParaRPr lang="en-US" dirty="0"/>
              </a:p>
              <a:p>
                <a:pPr algn="l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algn="l">
                  <a:lnSpc>
                    <a:spcPct val="90000"/>
                  </a:lnSpc>
                </a:pPr>
                <a:endParaRPr lang="en-US" dirty="0">
                  <a:latin typeface="+mn-lt"/>
                </a:endParaRPr>
              </a:p>
              <a:p>
                <a:pPr algn="l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    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6E5430-B4F4-D94E-AD63-D4EE8CBD9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32" y="1168538"/>
                <a:ext cx="4424362" cy="1563570"/>
              </a:xfrm>
              <a:prstGeom prst="rect">
                <a:avLst/>
              </a:prstGeom>
              <a:blipFill>
                <a:blip r:embed="rId3"/>
                <a:stretch>
                  <a:fillRect l="-1146" t="-4839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9DCE0E-C994-D249-80D0-979F20672DDE}"/>
                  </a:ext>
                </a:extLst>
              </p:cNvPr>
              <p:cNvSpPr txBox="1"/>
              <p:nvPr/>
            </p:nvSpPr>
            <p:spPr>
              <a:xfrm>
                <a:off x="549166" y="3165806"/>
                <a:ext cx="4424362" cy="1291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err="1"/>
                  <a:t>Lagrangian</a:t>
                </a:r>
                <a:r>
                  <a:rPr lang="en-US" dirty="0"/>
                  <a:t> Dual:</a:t>
                </a:r>
              </a:p>
              <a:p>
                <a:pPr>
                  <a:lnSpc>
                    <a:spcPct val="90000"/>
                  </a:lnSpc>
                </a:pPr>
                <a:endParaRPr lang="en-US" dirty="0"/>
              </a:p>
              <a:p>
                <a:pPr algn="l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−1]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9DCE0E-C994-D249-80D0-979F20672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66" y="3165806"/>
                <a:ext cx="4424362" cy="1291957"/>
              </a:xfrm>
              <a:prstGeom prst="rect">
                <a:avLst/>
              </a:prstGeom>
              <a:blipFill>
                <a:blip r:embed="rId4"/>
                <a:stretch>
                  <a:fillRect l="-1146" t="-31373" b="-10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9CF891-F2C6-8B41-BCC1-70D56F7ABB4E}"/>
                  </a:ext>
                </a:extLst>
              </p:cNvPr>
              <p:cNvSpPr txBox="1"/>
              <p:nvPr/>
            </p:nvSpPr>
            <p:spPr>
              <a:xfrm>
                <a:off x="597932" y="4891461"/>
                <a:ext cx="4424362" cy="1057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/>
                  <a:t>After Mathematical Massaging:</a:t>
                </a:r>
              </a:p>
              <a:p>
                <a:pPr>
                  <a:lnSpc>
                    <a:spcPct val="90000"/>
                  </a:lnSpc>
                </a:pPr>
                <a:endParaRPr lang="en-US" dirty="0"/>
              </a:p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9CF891-F2C6-8B41-BCC1-70D56F7A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32" y="4891461"/>
                <a:ext cx="4424362" cy="1057662"/>
              </a:xfrm>
              <a:prstGeom prst="rect">
                <a:avLst/>
              </a:prstGeom>
              <a:blipFill>
                <a:blip r:embed="rId5"/>
                <a:stretch>
                  <a:fillRect l="-1146" t="-4706" b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9469B-659A-1049-B080-6A88C00EAE7B}"/>
                  </a:ext>
                </a:extLst>
              </p:cNvPr>
              <p:cNvSpPr txBox="1"/>
              <p:nvPr/>
            </p:nvSpPr>
            <p:spPr>
              <a:xfrm>
                <a:off x="5675181" y="4891461"/>
                <a:ext cx="5057775" cy="1104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/>
                  <a:t>Convert to QUBO using binary encoding:</a:t>
                </a:r>
              </a:p>
              <a:p>
                <a:pPr>
                  <a:lnSpc>
                    <a:spcPct val="90000"/>
                  </a:lnSpc>
                </a:pPr>
                <a:endParaRPr lang="en-US" dirty="0"/>
              </a:p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∈{0,1}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𝒫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9469B-659A-1049-B080-6A88C00EA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181" y="4891461"/>
                <a:ext cx="5057775" cy="1104598"/>
              </a:xfrm>
              <a:prstGeom prst="rect">
                <a:avLst/>
              </a:prstGeom>
              <a:blipFill>
                <a:blip r:embed="rId6"/>
                <a:stretch>
                  <a:fillRect l="-750" t="-4494" b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73A8E4-3DC9-1556-74F4-873543E4A9B7}"/>
                  </a:ext>
                </a:extLst>
              </p:cNvPr>
              <p:cNvSpPr txBox="1"/>
              <p:nvPr/>
            </p:nvSpPr>
            <p:spPr>
              <a:xfrm>
                <a:off x="9616029" y="2436641"/>
                <a:ext cx="2233854" cy="5909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Time Complexity: </a:t>
                </a:r>
              </a:p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73A8E4-3DC9-1556-74F4-873543E4A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029" y="2436641"/>
                <a:ext cx="2233854" cy="590931"/>
              </a:xfrm>
              <a:prstGeom prst="rect">
                <a:avLst/>
              </a:prstGeom>
              <a:blipFill>
                <a:blip r:embed="rId7"/>
                <a:stretch>
                  <a:fillRect t="-10204" b="-8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768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143D-0FB0-92C5-0054-CAAA76FED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Accuracy</a:t>
            </a:r>
          </a:p>
        </p:txBody>
      </p:sp>
      <p:pic>
        <p:nvPicPr>
          <p:cNvPr id="5" name="Picture 4" descr="A diagram of a red line&#10;&#10;Description automatically generated">
            <a:extLst>
              <a:ext uri="{FF2B5EF4-FFF2-40B4-BE49-F238E27FC236}">
                <a16:creationId xmlns:a16="http://schemas.microsoft.com/office/drawing/2014/main" id="{E1FFD33A-68BA-9E5C-8B8B-98C3C128B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0" r="36958"/>
          <a:stretch/>
        </p:blipFill>
        <p:spPr>
          <a:xfrm>
            <a:off x="6778272" y="1036496"/>
            <a:ext cx="4020965" cy="2649041"/>
          </a:xfrm>
          <a:prstGeom prst="rect">
            <a:avLst/>
          </a:prstGeom>
        </p:spPr>
      </p:pic>
      <p:pic>
        <p:nvPicPr>
          <p:cNvPr id="7" name="Picture 6" descr="A graph with red lines and blue dots&#10;&#10;Description automatically generated">
            <a:extLst>
              <a:ext uri="{FF2B5EF4-FFF2-40B4-BE49-F238E27FC236}">
                <a16:creationId xmlns:a16="http://schemas.microsoft.com/office/drawing/2014/main" id="{4823B3F5-3671-736B-1A43-DFAF86422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67" r="36015"/>
          <a:stretch/>
        </p:blipFill>
        <p:spPr>
          <a:xfrm>
            <a:off x="1660265" y="1036712"/>
            <a:ext cx="4020965" cy="2577923"/>
          </a:xfrm>
          <a:prstGeom prst="rect">
            <a:avLst/>
          </a:prstGeom>
        </p:spPr>
      </p:pic>
      <p:pic>
        <p:nvPicPr>
          <p:cNvPr id="9" name="Picture 8" descr="A diagram of a variety of dots&#10;&#10;Description automatically generated with medium confidence">
            <a:extLst>
              <a:ext uri="{FF2B5EF4-FFF2-40B4-BE49-F238E27FC236}">
                <a16:creationId xmlns:a16="http://schemas.microsoft.com/office/drawing/2014/main" id="{BD3F0DB6-78F7-1874-589A-7E05D161B5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60" r="36850"/>
          <a:stretch/>
        </p:blipFill>
        <p:spPr>
          <a:xfrm>
            <a:off x="1660265" y="3908217"/>
            <a:ext cx="4020963" cy="2649041"/>
          </a:xfrm>
          <a:prstGeom prst="rect">
            <a:avLst/>
          </a:prstGeom>
        </p:spPr>
      </p:pic>
      <p:pic>
        <p:nvPicPr>
          <p:cNvPr id="10" name="Picture 9" descr="A diagram of a red line&#10;&#10;Description automatically generated">
            <a:extLst>
              <a:ext uri="{FF2B5EF4-FFF2-40B4-BE49-F238E27FC236}">
                <a16:creationId xmlns:a16="http://schemas.microsoft.com/office/drawing/2014/main" id="{88AEBB71-5202-A37D-9AB9-E0E438921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61" t="24194" b="21574"/>
          <a:stretch/>
        </p:blipFill>
        <p:spPr>
          <a:xfrm>
            <a:off x="7406784" y="4323591"/>
            <a:ext cx="2763939" cy="181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0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6ECE-1CD7-0157-58AA-8F896F1AB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Scalability with Number of Features</a:t>
            </a:r>
          </a:p>
        </p:txBody>
      </p:sp>
      <p:pic>
        <p:nvPicPr>
          <p:cNvPr id="5" name="Content Placeholder 4" descr="A graph with numbers and a number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64A99F80-0F04-E1AE-7FF6-61CD4FDBC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519" y="1654175"/>
            <a:ext cx="10120312" cy="4048125"/>
          </a:xfrm>
        </p:spPr>
      </p:pic>
    </p:spTree>
    <p:extLst>
      <p:ext uri="{BB962C8B-B14F-4D97-AF65-F5344CB8AC3E}">
        <p14:creationId xmlns:p14="http://schemas.microsoft.com/office/powerpoint/2010/main" val="1884829473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F540341E-37B0-7544-8480-8D3567692A19}" vid="{F3D33525-9EEB-6547-ABA0-5ED64F2C485A}"/>
    </a:ext>
  </a:extLst>
</a:theme>
</file>

<file path=ppt/theme/theme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6BFB3AB80EA044897B163D651BE7CF" ma:contentTypeVersion="12" ma:contentTypeDescription="Create a new document." ma:contentTypeScope="" ma:versionID="5ccae34aae965e24db62e9729d4dd5e4">
  <xsd:schema xmlns:xsd="http://www.w3.org/2001/XMLSchema" xmlns:xs="http://www.w3.org/2001/XMLSchema" xmlns:p="http://schemas.microsoft.com/office/2006/metadata/properties" xmlns:ns2="38e4deb0-de08-4adb-aafc-d8ff02544178" targetNamespace="http://schemas.microsoft.com/office/2006/metadata/properties" ma:root="true" ma:fieldsID="73e7bd080f35e63ea4fc24c5765ee755" ns2:_="">
    <xsd:import namespace="38e4deb0-de08-4adb-aafc-d8ff025441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e4deb0-de08-4adb-aafc-d8ff025441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A20C22-D077-412B-81BA-8B2541026FAD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38e4deb0-de08-4adb-aafc-d8ff0254417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14FB6BD-000C-41AF-9DE8-4264F777F3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EF5AA9-B8DF-4DC7-90A1-A91BA595B6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e4deb0-de08-4adb-aafc-d8ff025441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ORNL</Template>
  <TotalTime>128</TotalTime>
  <Words>424</Words>
  <Application>Microsoft Macintosh PowerPoint</Application>
  <PresentationFormat>Widescreen</PresentationFormat>
  <Paragraphs>72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Black</vt:lpstr>
      <vt:lpstr>Cambria Math</vt:lpstr>
      <vt:lpstr>Century Gothic</vt:lpstr>
      <vt:lpstr>ORNL</vt:lpstr>
      <vt:lpstr>Adiabatic Quantum Support Vector Machines</vt:lpstr>
      <vt:lpstr>About Me</vt:lpstr>
      <vt:lpstr>Overview</vt:lpstr>
      <vt:lpstr>Support Vector Machine (SVM)</vt:lpstr>
      <vt:lpstr>Why Quantum Computing?</vt:lpstr>
      <vt:lpstr>Why Adiabatic Quantum Computing?</vt:lpstr>
      <vt:lpstr>Formulation for Adiabatic Quantum Computers</vt:lpstr>
      <vt:lpstr>Results: Accuracy</vt:lpstr>
      <vt:lpstr>Results: Scalability with Number of Features</vt:lpstr>
      <vt:lpstr>Scalability with Number of Features</vt:lpstr>
      <vt:lpstr>Scalability with Number of Data Points</vt:lpstr>
      <vt:lpstr>Summary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Date, Prasanna</dc:creator>
  <cp:keywords/>
  <dc:description/>
  <cp:lastModifiedBy>Date, Prasanna</cp:lastModifiedBy>
  <cp:revision>6</cp:revision>
  <dcterms:created xsi:type="dcterms:W3CDTF">2023-09-12T14:05:55Z</dcterms:created>
  <dcterms:modified xsi:type="dcterms:W3CDTF">2023-09-15T19:48:02Z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0x010100436BFB3AB80EA044897B163D651BE7CF</vt:lpwstr>
  </property>
  <property fmtid="{D5CDD505-2E9C-101B-9397-08002B2CF9AE}" pid="3" name="Order">
    <vt:r8>18100</vt:r8>
  </property>
  <property fmtid="{D5CDD505-2E9C-101B-9397-08002B2CF9AE}" pid="4" name="GUID">
    <vt:lpwstr>42b6f0ba-36c8-4301-8891-17ebf0c53400</vt:lpwstr>
  </property>
</Properties>
</file>